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88" r:id="rId6"/>
    <p:sldId id="284" r:id="rId7"/>
    <p:sldId id="283" r:id="rId8"/>
    <p:sldId id="285" r:id="rId9"/>
    <p:sldId id="257" r:id="rId10"/>
    <p:sldId id="286" r:id="rId11"/>
    <p:sldId id="258" r:id="rId12"/>
    <p:sldId id="259" r:id="rId13"/>
    <p:sldId id="268" r:id="rId14"/>
    <p:sldId id="269" r:id="rId15"/>
    <p:sldId id="270" r:id="rId16"/>
    <p:sldId id="262" r:id="rId17"/>
    <p:sldId id="260" r:id="rId18"/>
    <p:sldId id="261" r:id="rId19"/>
    <p:sldId id="263" r:id="rId20"/>
    <p:sldId id="264" r:id="rId21"/>
    <p:sldId id="265" r:id="rId22"/>
    <p:sldId id="266" r:id="rId23"/>
    <p:sldId id="267" r:id="rId24"/>
    <p:sldId id="271" r:id="rId25"/>
    <p:sldId id="287" r:id="rId26"/>
    <p:sldId id="278" r:id="rId27"/>
    <p:sldId id="279" r:id="rId28"/>
    <p:sldId id="280" r:id="rId29"/>
    <p:sldId id="281" r:id="rId30"/>
    <p:sldId id="282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C073841-AE7A-4668-8141-27CDA164AEB3}" v="90" dt="2026-04-08T04:44:22.6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13" autoAdjust="0"/>
    <p:restoredTop sz="94660"/>
  </p:normalViewPr>
  <p:slideViewPr>
    <p:cSldViewPr snapToGrid="0">
      <p:cViewPr>
        <p:scale>
          <a:sx n="150" d="100"/>
          <a:sy n="150" d="100"/>
        </p:scale>
        <p:origin x="1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2674E-B0E8-FD09-8979-1DA5FBFB72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D605D8-B1B1-0212-C606-C907EE6546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H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315182-1E48-12D9-E2C2-662727E24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93D9B-1B68-4CE2-8B2E-F4C63819EB37}" type="datetimeFigureOut">
              <a:rPr lang="en-HK" smtClean="0"/>
              <a:t>8/4/2026</a:t>
            </a:fld>
            <a:endParaRPr lang="en-H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7C2053-3A32-9289-FA7E-6CA22E1BD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D46EA-1E41-1146-F8A0-1E9431B68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D2022-170E-4F96-8858-D71520BC3A9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1418737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1ABDF-6883-E3A9-B995-D68809F4F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6EEC1F-6620-C698-163E-17C69DA65B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9B1645-8707-9075-2808-16C424EBE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93D9B-1B68-4CE2-8B2E-F4C63819EB37}" type="datetimeFigureOut">
              <a:rPr lang="en-HK" smtClean="0"/>
              <a:t>8/4/2026</a:t>
            </a:fld>
            <a:endParaRPr lang="en-H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FCD555-3315-FE77-6A63-6FFCF27D5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7F709B-34BF-B499-71A4-580340229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D2022-170E-4F96-8858-D71520BC3A9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977122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CB733D5-7C92-EAD5-28E0-D44B219F4C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9D0667-FB66-143C-3EAA-5BF1AC27F8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76CDD8-4F0F-269F-E208-A0EBCC9C5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93D9B-1B68-4CE2-8B2E-F4C63819EB37}" type="datetimeFigureOut">
              <a:rPr lang="en-HK" smtClean="0"/>
              <a:t>8/4/2026</a:t>
            </a:fld>
            <a:endParaRPr lang="en-H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159E40-3E17-CCAD-D825-EAC8706C0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9C875D-03B7-A467-E568-2C452C19D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D2022-170E-4F96-8858-D71520BC3A9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1419535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DE322-8B9E-05A9-1B45-4440725EC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EB17A2-E433-C38B-4529-A991691574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AC1AC4-AC6D-E10B-9625-30FE2D888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93D9B-1B68-4CE2-8B2E-F4C63819EB37}" type="datetimeFigureOut">
              <a:rPr lang="en-HK" smtClean="0"/>
              <a:t>8/4/2026</a:t>
            </a:fld>
            <a:endParaRPr lang="en-H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AB393B-5B29-2D3E-CF2C-2C560A546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013470-D8C8-ACF5-7DF2-481B1189C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D2022-170E-4F96-8858-D71520BC3A9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598887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49527-4349-7925-202B-2B4EB1CE8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6FF2CB-C773-C756-7263-0B58AF49AB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5BF979-76D8-6D25-0A96-F8EBEAEBD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93D9B-1B68-4CE2-8B2E-F4C63819EB37}" type="datetimeFigureOut">
              <a:rPr lang="en-HK" smtClean="0"/>
              <a:t>8/4/2026</a:t>
            </a:fld>
            <a:endParaRPr lang="en-H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DB1D95-9F75-D66D-963A-18138C830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023A6E-1268-806D-E6FE-1D1E08E06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D2022-170E-4F96-8858-D71520BC3A9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1939223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1668E-ED4B-1194-239D-6306B756C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5D5E2-7328-24D3-E745-AF2E0FA0FD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9C8280-19AE-D2FB-4346-D23C404836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1CF579-1E01-30A2-AB61-A489DE437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93D9B-1B68-4CE2-8B2E-F4C63819EB37}" type="datetimeFigureOut">
              <a:rPr lang="en-HK" smtClean="0"/>
              <a:t>8/4/2026</a:t>
            </a:fld>
            <a:endParaRPr lang="en-H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126D7E-5346-736F-6FF1-30C9CCC29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0F834A-E6A9-A53A-8554-380FB13D3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D2022-170E-4F96-8858-D71520BC3A9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79352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FD7F9-17F4-1563-AB17-9482FD371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576A85-7A9A-6473-3FAB-0C6CDAEC7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6DDACD-3B35-5EA6-B91A-7CAD729755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A6C4F3-08F5-DE4E-6C98-EC8E686B69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2BC0D2-9EEB-1AE4-D73C-96D98B2C49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A80259-8329-C813-263D-CD9CE3E38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93D9B-1B68-4CE2-8B2E-F4C63819EB37}" type="datetimeFigureOut">
              <a:rPr lang="en-HK" smtClean="0"/>
              <a:t>8/4/2026</a:t>
            </a:fld>
            <a:endParaRPr lang="en-H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A0E597-A420-42ED-54E0-11211E732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50232A-30DC-EC20-AA86-0591DF658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D2022-170E-4F96-8858-D71520BC3A9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1121499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3B186D-9FAE-A8B1-CA52-90D5807DC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581302-96BC-28B7-04B9-359EC7D0B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93D9B-1B68-4CE2-8B2E-F4C63819EB37}" type="datetimeFigureOut">
              <a:rPr lang="en-HK" smtClean="0"/>
              <a:t>8/4/2026</a:t>
            </a:fld>
            <a:endParaRPr lang="en-H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724CEE-CA88-5C32-B6FA-4ED5BB7A2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5CA0B7-2D15-8B0A-4133-7127C222D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D2022-170E-4F96-8858-D71520BC3A9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1433798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EF4E5E-97C4-2560-1277-49F43EB56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93D9B-1B68-4CE2-8B2E-F4C63819EB37}" type="datetimeFigureOut">
              <a:rPr lang="en-HK" smtClean="0"/>
              <a:t>8/4/2026</a:t>
            </a:fld>
            <a:endParaRPr lang="en-H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1CFD2F-957A-A816-259C-6F5FF08C1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16DBA8-E7B2-9277-24E3-56C04B8B4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D2022-170E-4F96-8858-D71520BC3A9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4096733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46D90-2291-8F54-E601-EECA8E4FE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309712-899B-F60D-7AC9-831E1E5722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1D18C6-DA3B-7DD8-1117-4DE73B9CE2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1DB1FF-45A9-B3A0-66D9-008BA3FD9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93D9B-1B68-4CE2-8B2E-F4C63819EB37}" type="datetimeFigureOut">
              <a:rPr lang="en-HK" smtClean="0"/>
              <a:t>8/4/2026</a:t>
            </a:fld>
            <a:endParaRPr lang="en-H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1622C4-2860-2AD8-F194-4ECBA1C38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E21ECB-190C-7E69-3180-AEDD8A725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D2022-170E-4F96-8858-D71520BC3A9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1778191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FD07F5-9F90-6A7B-3739-D917C7455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A33006-E040-1AA0-93D9-CC70E548E5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H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89CB5E-CD30-ED1D-2715-A3F82DAE4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ACC0E3-9F97-EA12-8086-B8C6959A8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93D9B-1B68-4CE2-8B2E-F4C63819EB37}" type="datetimeFigureOut">
              <a:rPr lang="en-HK" smtClean="0"/>
              <a:t>8/4/2026</a:t>
            </a:fld>
            <a:endParaRPr lang="en-H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0265FA-09DA-86A0-DF6C-E5362A088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93E2E9-D5AA-6305-F8AD-150EF68F5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D2022-170E-4F96-8858-D71520BC3A9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60126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49CCAF-DDAD-C214-2F8D-730E3C0DF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H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83F328-C854-633F-CDA4-AFCC99219D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D0088F-E50C-CE31-2AA5-CA1EEF0095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493D9B-1B68-4CE2-8B2E-F4C63819EB37}" type="datetimeFigureOut">
              <a:rPr lang="en-HK" smtClean="0"/>
              <a:t>8/4/2026</a:t>
            </a:fld>
            <a:endParaRPr lang="en-H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AB7C0C-515B-D521-F3AE-AED24F8DD0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H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0D3783-BF31-2478-C89C-91168D52BB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F9D2022-170E-4F96-8858-D71520BC3A9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1153068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4F54C-788C-B6A2-C4F5-F8C085AC81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HK" dirty="0"/>
              <a:t>IHK Fast Track Connect update </a:t>
            </a:r>
            <a:r>
              <a:rPr lang="en-HK" dirty="0" err="1"/>
              <a:t>mockup</a:t>
            </a:r>
            <a:endParaRPr lang="en-HK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9F6FB0-1125-2945-CFF6-FE074B1F25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14257037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6D15969-F32B-7C8D-1503-E853E58F62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364"/>
            <a:ext cx="12192000" cy="651527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3483FC7-C740-9B52-BAC3-AB8245B01D47}"/>
              </a:ext>
            </a:extLst>
          </p:cNvPr>
          <p:cNvSpPr/>
          <p:nvPr/>
        </p:nvSpPr>
        <p:spPr>
          <a:xfrm>
            <a:off x="2520696" y="4937760"/>
            <a:ext cx="3761232" cy="46634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HK" dirty="0"/>
              <a:t>Capital markets technology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CCF1C43-926D-6DF0-FA1F-CA3C00BC78FE}"/>
              </a:ext>
            </a:extLst>
          </p:cNvPr>
          <p:cNvSpPr/>
          <p:nvPr/>
        </p:nvSpPr>
        <p:spPr>
          <a:xfrm>
            <a:off x="9363456" y="975360"/>
            <a:ext cx="2456688" cy="46634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HK" dirty="0"/>
              <a:t>News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CA21585-5799-6075-7021-89544447D3E1}"/>
              </a:ext>
            </a:extLst>
          </p:cNvPr>
          <p:cNvSpPr/>
          <p:nvPr/>
        </p:nvSpPr>
        <p:spPr>
          <a:xfrm>
            <a:off x="9363456" y="1594104"/>
            <a:ext cx="2456688" cy="46634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HK" dirty="0"/>
              <a:t>Publications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AECEC7-F20B-5254-F26D-BAFED22834C7}"/>
              </a:ext>
            </a:extLst>
          </p:cNvPr>
          <p:cNvSpPr/>
          <p:nvPr/>
        </p:nvSpPr>
        <p:spPr>
          <a:xfrm>
            <a:off x="2392680" y="1133180"/>
            <a:ext cx="2456688" cy="46634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Payment and Digital payment </a:t>
            </a:r>
            <a:endParaRPr lang="en-HK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4634192-455A-B3F3-CEA3-D99AAD5F7111}"/>
              </a:ext>
            </a:extLst>
          </p:cNvPr>
          <p:cNvSpPr/>
          <p:nvPr/>
        </p:nvSpPr>
        <p:spPr>
          <a:xfrm>
            <a:off x="2392680" y="3035470"/>
            <a:ext cx="3422904" cy="46634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err="1"/>
              <a:t>Credi</a:t>
            </a:r>
            <a:r>
              <a:rPr lang="en-GB" altLang="zh-CN" dirty="0"/>
              <a:t>t</a:t>
            </a:r>
            <a:r>
              <a:rPr lang="zh-CN" altLang="en-US" dirty="0"/>
              <a:t> </a:t>
            </a:r>
            <a:r>
              <a:rPr lang="en-GB" altLang="zh-CN" dirty="0"/>
              <a:t>technology</a:t>
            </a:r>
            <a:r>
              <a:rPr lang="zh-CN" altLang="en-US" dirty="0"/>
              <a:t> </a:t>
            </a:r>
            <a:endParaRPr lang="en-HK" dirty="0"/>
          </a:p>
        </p:txBody>
      </p:sp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0029A810-D5AA-861F-6769-337E55A3F3E9}"/>
              </a:ext>
            </a:extLst>
          </p:cNvPr>
          <p:cNvSpPr/>
          <p:nvPr/>
        </p:nvSpPr>
        <p:spPr>
          <a:xfrm>
            <a:off x="5927793" y="337756"/>
            <a:ext cx="3063807" cy="1275207"/>
          </a:xfrm>
          <a:prstGeom prst="wedgeRectCallout">
            <a:avLst>
              <a:gd name="adj1" fmla="val -90265"/>
              <a:gd name="adj2" fmla="val 23057"/>
            </a:avLst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/>
              <a:t>Subpage of the Video Wall, showing company video with tagging of</a:t>
            </a:r>
          </a:p>
          <a:p>
            <a:r>
              <a:rPr lang="en-US" sz="1200" dirty="0"/>
              <a:t>1. Payment</a:t>
            </a:r>
          </a:p>
          <a:p>
            <a:r>
              <a:rPr lang="en-US" sz="1200" dirty="0"/>
              <a:t>2. Digital Payment</a:t>
            </a:r>
          </a:p>
          <a:p>
            <a:r>
              <a:rPr lang="en-US" sz="1200" dirty="0"/>
              <a:t>3. Credit Technology</a:t>
            </a:r>
          </a:p>
          <a:p>
            <a:r>
              <a:rPr lang="en-US" sz="1200" dirty="0"/>
              <a:t>4. Capital Markets Technology</a:t>
            </a:r>
            <a:endParaRPr lang="en-HK" sz="1200" dirty="0"/>
          </a:p>
        </p:txBody>
      </p:sp>
    </p:spTree>
    <p:extLst>
      <p:ext uri="{BB962C8B-B14F-4D97-AF65-F5344CB8AC3E}">
        <p14:creationId xmlns:p14="http://schemas.microsoft.com/office/powerpoint/2010/main" val="23247686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6D15969-F32B-7C8D-1503-E853E58F62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364"/>
            <a:ext cx="12192000" cy="651527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CCF1C43-926D-6DF0-FA1F-CA3C00BC78FE}"/>
              </a:ext>
            </a:extLst>
          </p:cNvPr>
          <p:cNvSpPr/>
          <p:nvPr/>
        </p:nvSpPr>
        <p:spPr>
          <a:xfrm>
            <a:off x="9363456" y="975360"/>
            <a:ext cx="2456688" cy="46634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HK" dirty="0"/>
              <a:t>News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CA21585-5799-6075-7021-89544447D3E1}"/>
              </a:ext>
            </a:extLst>
          </p:cNvPr>
          <p:cNvSpPr/>
          <p:nvPr/>
        </p:nvSpPr>
        <p:spPr>
          <a:xfrm>
            <a:off x="9363456" y="1594104"/>
            <a:ext cx="2456688" cy="46634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HK" dirty="0"/>
              <a:t>Publications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AECEC7-F20B-5254-F26D-BAFED22834C7}"/>
              </a:ext>
            </a:extLst>
          </p:cNvPr>
          <p:cNvSpPr/>
          <p:nvPr/>
        </p:nvSpPr>
        <p:spPr>
          <a:xfrm>
            <a:off x="2392680" y="1133180"/>
            <a:ext cx="2456688" cy="46634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Global Fast Track </a:t>
            </a:r>
            <a:endParaRPr lang="en-HK" dirty="0"/>
          </a:p>
        </p:txBody>
      </p:sp>
      <p:sp>
        <p:nvSpPr>
          <p:cNvPr id="2" name="Speech Bubble: Rectangle 1">
            <a:extLst>
              <a:ext uri="{FF2B5EF4-FFF2-40B4-BE49-F238E27FC236}">
                <a16:creationId xmlns:a16="http://schemas.microsoft.com/office/drawing/2014/main" id="{9C0A574F-6357-55B4-0C75-90B4953C520C}"/>
              </a:ext>
            </a:extLst>
          </p:cNvPr>
          <p:cNvSpPr/>
          <p:nvPr/>
        </p:nvSpPr>
        <p:spPr>
          <a:xfrm>
            <a:off x="5710144" y="566268"/>
            <a:ext cx="3063807" cy="875436"/>
          </a:xfrm>
          <a:prstGeom prst="wedgeRectCallout">
            <a:avLst>
              <a:gd name="adj1" fmla="val -82182"/>
              <a:gd name="adj2" fmla="val 58029"/>
            </a:avLst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/>
              <a:t>Subpage of the Video Wall, showing company video with tagging of</a:t>
            </a:r>
          </a:p>
          <a:p>
            <a:r>
              <a:rPr lang="en-US" sz="1200" dirty="0"/>
              <a:t>1. GFT Companies (new or Alumni)</a:t>
            </a:r>
            <a:endParaRPr lang="en-HK" sz="1200" dirty="0"/>
          </a:p>
        </p:txBody>
      </p:sp>
    </p:spTree>
    <p:extLst>
      <p:ext uri="{BB962C8B-B14F-4D97-AF65-F5344CB8AC3E}">
        <p14:creationId xmlns:p14="http://schemas.microsoft.com/office/powerpoint/2010/main" val="25718515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6D15969-F32B-7C8D-1503-E853E58F62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364"/>
            <a:ext cx="12192000" cy="651527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CCF1C43-926D-6DF0-FA1F-CA3C00BC78FE}"/>
              </a:ext>
            </a:extLst>
          </p:cNvPr>
          <p:cNvSpPr/>
          <p:nvPr/>
        </p:nvSpPr>
        <p:spPr>
          <a:xfrm>
            <a:off x="9363456" y="975360"/>
            <a:ext cx="2456688" cy="46634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HK" dirty="0"/>
              <a:t>News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CA21585-5799-6075-7021-89544447D3E1}"/>
              </a:ext>
            </a:extLst>
          </p:cNvPr>
          <p:cNvSpPr/>
          <p:nvPr/>
        </p:nvSpPr>
        <p:spPr>
          <a:xfrm>
            <a:off x="9363456" y="1594104"/>
            <a:ext cx="2456688" cy="46634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HK" dirty="0"/>
              <a:t>Publications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AECEC7-F20B-5254-F26D-BAFED22834C7}"/>
              </a:ext>
            </a:extLst>
          </p:cNvPr>
          <p:cNvSpPr/>
          <p:nvPr/>
        </p:nvSpPr>
        <p:spPr>
          <a:xfrm>
            <a:off x="2392680" y="1133180"/>
            <a:ext cx="2456688" cy="46634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HKSTP Sandbox </a:t>
            </a:r>
            <a:endParaRPr lang="en-HK" dirty="0"/>
          </a:p>
        </p:txBody>
      </p:sp>
      <p:sp>
        <p:nvSpPr>
          <p:cNvPr id="2" name="Speech Bubble: Rectangle 1">
            <a:extLst>
              <a:ext uri="{FF2B5EF4-FFF2-40B4-BE49-F238E27FC236}">
                <a16:creationId xmlns:a16="http://schemas.microsoft.com/office/drawing/2014/main" id="{637596B4-78AF-6EC6-F5D7-F2F65C333BB7}"/>
              </a:ext>
            </a:extLst>
          </p:cNvPr>
          <p:cNvSpPr/>
          <p:nvPr/>
        </p:nvSpPr>
        <p:spPr>
          <a:xfrm>
            <a:off x="5710144" y="812048"/>
            <a:ext cx="3063807" cy="642264"/>
          </a:xfrm>
          <a:prstGeom prst="wedgeRectCallout">
            <a:avLst>
              <a:gd name="adj1" fmla="val -84358"/>
              <a:gd name="adj2" fmla="val 39956"/>
            </a:avLst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/>
              <a:t>Subpage of the Video Wall, showing company video with tagging of</a:t>
            </a:r>
          </a:p>
          <a:p>
            <a:r>
              <a:rPr lang="en-US" sz="1200" dirty="0"/>
              <a:t>1. HKSTP Sandbox</a:t>
            </a:r>
            <a:endParaRPr lang="en-HK" sz="1200" dirty="0"/>
          </a:p>
        </p:txBody>
      </p:sp>
    </p:spTree>
    <p:extLst>
      <p:ext uri="{BB962C8B-B14F-4D97-AF65-F5344CB8AC3E}">
        <p14:creationId xmlns:p14="http://schemas.microsoft.com/office/powerpoint/2010/main" val="364873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1A5AEC-96DC-ACCA-15D3-CA6CADF349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364"/>
            <a:ext cx="12192000" cy="6515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8488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9E768C0-FAE4-4C62-7730-BA7C70423B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364"/>
            <a:ext cx="12192000" cy="6515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1186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A006CA-72BC-D31D-7B1B-BB42E5C50C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364"/>
            <a:ext cx="12192000" cy="6515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3096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8C9173F-751E-2B0B-5208-5C6847BFF6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364"/>
            <a:ext cx="12192000" cy="6515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5042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0474C8-A8B7-089D-BE96-E8EB888B4D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364"/>
            <a:ext cx="12192000" cy="651527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F258623-B0C3-DFE8-9C6D-B58A28B61D85}"/>
              </a:ext>
            </a:extLst>
          </p:cNvPr>
          <p:cNvSpPr/>
          <p:nvPr/>
        </p:nvSpPr>
        <p:spPr>
          <a:xfrm>
            <a:off x="7961376" y="3931244"/>
            <a:ext cx="2456688" cy="46634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HK" dirty="0"/>
              <a:t>Contact – record and jump to email </a:t>
            </a:r>
          </a:p>
        </p:txBody>
      </p:sp>
    </p:spTree>
    <p:extLst>
      <p:ext uri="{BB962C8B-B14F-4D97-AF65-F5344CB8AC3E}">
        <p14:creationId xmlns:p14="http://schemas.microsoft.com/office/powerpoint/2010/main" val="34395357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802AD0-E0D8-2D4C-429F-30CDBA7805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364"/>
            <a:ext cx="12192000" cy="6515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3559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EABFB3-5F9F-5377-6C52-9431F7CAE5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364"/>
            <a:ext cx="12192000" cy="6515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2134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8443E-2FB2-2DC8-DEE4-B6946CB57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HK" dirty="0"/>
              <a:t>Scope of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0AF702-4684-67B4-158B-6209615120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fontScale="62500" lnSpcReduction="20000"/>
          </a:bodyPr>
          <a:lstStyle/>
          <a:p>
            <a:r>
              <a:rPr lang="en-HK" b="1" dirty="0"/>
              <a:t>Website UI Update</a:t>
            </a:r>
          </a:p>
          <a:p>
            <a:pPr lvl="1"/>
            <a:r>
              <a:rPr lang="en-HK" dirty="0"/>
              <a:t>Landing Page (page 6)</a:t>
            </a:r>
          </a:p>
          <a:p>
            <a:pPr lvl="1"/>
            <a:r>
              <a:rPr lang="en-HK" dirty="0"/>
              <a:t>YouTube Style Video Wall (page 9-12)</a:t>
            </a:r>
          </a:p>
          <a:p>
            <a:pPr lvl="1"/>
            <a:r>
              <a:rPr lang="en-HK" dirty="0"/>
              <a:t>Company Profile page (page 21-27)</a:t>
            </a:r>
          </a:p>
          <a:p>
            <a:pPr lvl="1"/>
            <a:r>
              <a:rPr lang="en-HK" dirty="0"/>
              <a:t>Company Directory/Eco System page and Filter (page 16, 18)</a:t>
            </a:r>
          </a:p>
          <a:p>
            <a:pPr lvl="1"/>
            <a:r>
              <a:rPr lang="en-HK" dirty="0"/>
              <a:t>GFT and other Programs (page 19, 20)</a:t>
            </a:r>
          </a:p>
          <a:p>
            <a:pPr lvl="1"/>
            <a:r>
              <a:rPr lang="en-HK" dirty="0"/>
              <a:t>News (page 21)</a:t>
            </a:r>
          </a:p>
          <a:p>
            <a:r>
              <a:rPr lang="en-HK" b="1" dirty="0"/>
              <a:t>User roles Addition</a:t>
            </a:r>
          </a:p>
          <a:p>
            <a:pPr lvl="1"/>
            <a:r>
              <a:rPr lang="en-HK" dirty="0"/>
              <a:t>2 more new company roles can be added</a:t>
            </a:r>
          </a:p>
          <a:p>
            <a:pPr lvl="1"/>
            <a:r>
              <a:rPr lang="en-HK" dirty="0"/>
              <a:t>Existing company roles rename (optional)</a:t>
            </a:r>
          </a:p>
          <a:p>
            <a:r>
              <a:rPr lang="en-HK" b="1" dirty="0"/>
              <a:t>Data Fields update</a:t>
            </a:r>
          </a:p>
          <a:p>
            <a:pPr lvl="1"/>
            <a:r>
              <a:rPr lang="en-HK" dirty="0"/>
              <a:t>Update UI To show selected fields (new or existing, at approx. 20-30)</a:t>
            </a:r>
          </a:p>
          <a:p>
            <a:pPr lvl="1"/>
            <a:r>
              <a:rPr lang="en-HK" dirty="0"/>
              <a:t>Original Data and data fields will be kept within the system but hidden</a:t>
            </a:r>
          </a:p>
          <a:p>
            <a:r>
              <a:rPr lang="en-HK" b="1" dirty="0"/>
              <a:t>System functions</a:t>
            </a:r>
          </a:p>
          <a:p>
            <a:pPr lvl="1"/>
            <a:r>
              <a:rPr lang="en-HK" dirty="0"/>
              <a:t>User submit of YouTube Video link and PDF/PPT for Approval</a:t>
            </a:r>
          </a:p>
          <a:p>
            <a:pPr lvl="1"/>
            <a:r>
              <a:rPr lang="en-HK" dirty="0"/>
              <a:t>Admin review and approve/reject of submission</a:t>
            </a:r>
          </a:p>
          <a:p>
            <a:pPr lvl="1"/>
            <a:r>
              <a:rPr lang="en-HK" dirty="0"/>
              <a:t>Admin take down of YouTube Video Link/PDF/PPT</a:t>
            </a:r>
          </a:p>
          <a:p>
            <a:pPr lvl="1"/>
            <a:r>
              <a:rPr lang="en-HK" dirty="0"/>
              <a:t>News and Blogging</a:t>
            </a:r>
          </a:p>
          <a:p>
            <a:pPr lvl="1"/>
            <a:r>
              <a:rPr lang="en-HK" dirty="0"/>
              <a:t>Event creation and Registration</a:t>
            </a:r>
          </a:p>
          <a:p>
            <a:pPr lvl="1"/>
            <a:r>
              <a:rPr lang="en-HK" dirty="0"/>
              <a:t>GFT and other Program Application and Approval</a:t>
            </a:r>
          </a:p>
        </p:txBody>
      </p:sp>
    </p:spTree>
    <p:extLst>
      <p:ext uri="{BB962C8B-B14F-4D97-AF65-F5344CB8AC3E}">
        <p14:creationId xmlns:p14="http://schemas.microsoft.com/office/powerpoint/2010/main" val="17516468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6DDB4D-737E-A6E5-AB94-1A04EE6623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364"/>
            <a:ext cx="12192000" cy="6515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2669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1033F-E83B-F37A-4776-F679EB2D8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HK" dirty="0"/>
              <a:t>Company Profile Page Layout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956DBC-1EB7-4863-B43F-03B0CFAB45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HK" dirty="0"/>
              <a:t>8 Apr 2026 update</a:t>
            </a:r>
          </a:p>
        </p:txBody>
      </p:sp>
    </p:spTree>
    <p:extLst>
      <p:ext uri="{BB962C8B-B14F-4D97-AF65-F5344CB8AC3E}">
        <p14:creationId xmlns:p14="http://schemas.microsoft.com/office/powerpoint/2010/main" val="38722605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BA8A3-2600-2DCF-63CA-A7BA2D07E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HK" dirty="0"/>
              <a:t>Data fields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7FFC95-BE77-7209-00CE-FDE65172CB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HK" dirty="0"/>
              <a:t>Please provide the data field selection/addition for the platform. It should all accessible from the company profile page.</a:t>
            </a:r>
          </a:p>
          <a:p>
            <a:r>
              <a:rPr lang="en-HK" dirty="0">
                <a:solidFill>
                  <a:srgbClr val="FF0000"/>
                </a:solidFill>
              </a:rPr>
              <a:t>Deadline</a:t>
            </a:r>
          </a:p>
        </p:txBody>
      </p:sp>
    </p:spTree>
    <p:extLst>
      <p:ext uri="{BB962C8B-B14F-4D97-AF65-F5344CB8AC3E}">
        <p14:creationId xmlns:p14="http://schemas.microsoft.com/office/powerpoint/2010/main" val="17877654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B16CE95-C61E-3754-41D8-93E7AE3FC3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033" y="0"/>
            <a:ext cx="8463895" cy="4861450"/>
          </a:xfrm>
          <a:prstGeom prst="rect">
            <a:avLst/>
          </a:prstGeom>
        </p:spPr>
      </p:pic>
      <p:sp>
        <p:nvSpPr>
          <p:cNvPr id="2" name="Speech Bubble: Rectangle 1">
            <a:extLst>
              <a:ext uri="{FF2B5EF4-FFF2-40B4-BE49-F238E27FC236}">
                <a16:creationId xmlns:a16="http://schemas.microsoft.com/office/drawing/2014/main" id="{56335EE0-5059-5E40-8D6C-FB2729EE2EA6}"/>
              </a:ext>
            </a:extLst>
          </p:cNvPr>
          <p:cNvSpPr/>
          <p:nvPr/>
        </p:nvSpPr>
        <p:spPr>
          <a:xfrm>
            <a:off x="276293" y="5460086"/>
            <a:ext cx="3063807" cy="1282792"/>
          </a:xfrm>
          <a:prstGeom prst="wedgeRectCallout">
            <a:avLst>
              <a:gd name="adj1" fmla="val 6006"/>
              <a:gd name="adj2" fmla="val -166187"/>
            </a:avLst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HK" sz="1200" dirty="0"/>
              <a:t>Leverage existing data fields add these info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HK" sz="1200" dirty="0"/>
              <a:t>Location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HK" sz="1200" dirty="0"/>
              <a:t>Company Website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HK" sz="1200" dirty="0"/>
              <a:t>Company Social links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HK" sz="1200" dirty="0"/>
              <a:t>Category /Tagging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HK" sz="1200" dirty="0"/>
              <a:t>Company Contact info, click email and will trigger email (mailto:)</a:t>
            </a:r>
          </a:p>
        </p:txBody>
      </p:sp>
      <p:sp>
        <p:nvSpPr>
          <p:cNvPr id="3" name="Speech Bubble: Rectangle 2">
            <a:extLst>
              <a:ext uri="{FF2B5EF4-FFF2-40B4-BE49-F238E27FC236}">
                <a16:creationId xmlns:a16="http://schemas.microsoft.com/office/drawing/2014/main" id="{6E958E29-6730-0B55-01DB-44B905098D9A}"/>
              </a:ext>
            </a:extLst>
          </p:cNvPr>
          <p:cNvSpPr/>
          <p:nvPr/>
        </p:nvSpPr>
        <p:spPr>
          <a:xfrm>
            <a:off x="4937193" y="5333086"/>
            <a:ext cx="3063807" cy="642264"/>
          </a:xfrm>
          <a:prstGeom prst="wedgeRectCallout">
            <a:avLst>
              <a:gd name="adj1" fmla="val 20100"/>
              <a:gd name="adj2" fmla="val -255169"/>
            </a:avLst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HK" sz="1200" dirty="0"/>
              <a:t>Leverage existing data fields add these info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HK" sz="1200" dirty="0"/>
              <a:t>Company self intro</a:t>
            </a:r>
          </a:p>
        </p:txBody>
      </p:sp>
    </p:spTree>
    <p:extLst>
      <p:ext uri="{BB962C8B-B14F-4D97-AF65-F5344CB8AC3E}">
        <p14:creationId xmlns:p14="http://schemas.microsoft.com/office/powerpoint/2010/main" val="10502022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9551F24-01E6-92FF-FB03-0BB332F86B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80" y="0"/>
            <a:ext cx="11014061" cy="6305550"/>
          </a:xfrm>
          <a:prstGeom prst="rect">
            <a:avLst/>
          </a:prstGeom>
        </p:spPr>
      </p:pic>
      <p:sp>
        <p:nvSpPr>
          <p:cNvPr id="2" name="Speech Bubble: Rectangle 1">
            <a:extLst>
              <a:ext uri="{FF2B5EF4-FFF2-40B4-BE49-F238E27FC236}">
                <a16:creationId xmlns:a16="http://schemas.microsoft.com/office/drawing/2014/main" id="{2C7C78B0-E5A4-269E-3779-823BACFA7313}"/>
              </a:ext>
            </a:extLst>
          </p:cNvPr>
          <p:cNvSpPr/>
          <p:nvPr/>
        </p:nvSpPr>
        <p:spPr>
          <a:xfrm>
            <a:off x="10164047" y="2602586"/>
            <a:ext cx="1912987" cy="731164"/>
          </a:xfrm>
          <a:prstGeom prst="wedgeRectCallout">
            <a:avLst>
              <a:gd name="adj1" fmla="val -82072"/>
              <a:gd name="adj2" fmla="val -98903"/>
            </a:avLst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HK" sz="1200" dirty="0"/>
              <a:t>File section and display below</a:t>
            </a:r>
          </a:p>
        </p:txBody>
      </p:sp>
    </p:spTree>
    <p:extLst>
      <p:ext uri="{BB962C8B-B14F-4D97-AF65-F5344CB8AC3E}">
        <p14:creationId xmlns:p14="http://schemas.microsoft.com/office/powerpoint/2010/main" val="4534719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6AC6975-94D0-2A43-4752-69B1058BE5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70" y="0"/>
            <a:ext cx="12111259" cy="6858000"/>
          </a:xfrm>
          <a:prstGeom prst="rect">
            <a:avLst/>
          </a:prstGeom>
        </p:spPr>
      </p:pic>
      <p:sp>
        <p:nvSpPr>
          <p:cNvPr id="2" name="Speech Bubble: Rectangle 1">
            <a:extLst>
              <a:ext uri="{FF2B5EF4-FFF2-40B4-BE49-F238E27FC236}">
                <a16:creationId xmlns:a16="http://schemas.microsoft.com/office/drawing/2014/main" id="{99400736-0213-4C48-FE87-47F95C645BDD}"/>
              </a:ext>
            </a:extLst>
          </p:cNvPr>
          <p:cNvSpPr/>
          <p:nvPr/>
        </p:nvSpPr>
        <p:spPr>
          <a:xfrm>
            <a:off x="333444" y="3783686"/>
            <a:ext cx="2095432" cy="731164"/>
          </a:xfrm>
          <a:prstGeom prst="wedgeRectCallout">
            <a:avLst>
              <a:gd name="adj1" fmla="val 110517"/>
              <a:gd name="adj2" fmla="val -72849"/>
            </a:avLst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HK" sz="1200" dirty="0"/>
              <a:t>File Preview section</a:t>
            </a:r>
          </a:p>
        </p:txBody>
      </p:sp>
    </p:spTree>
    <p:extLst>
      <p:ext uri="{BB962C8B-B14F-4D97-AF65-F5344CB8AC3E}">
        <p14:creationId xmlns:p14="http://schemas.microsoft.com/office/powerpoint/2010/main" val="17825725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7A2DDE-1131-842A-7966-62E2F613EE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52" y="0"/>
            <a:ext cx="12151496" cy="6858000"/>
          </a:xfrm>
          <a:prstGeom prst="rect">
            <a:avLst/>
          </a:prstGeom>
        </p:spPr>
      </p:pic>
      <p:sp>
        <p:nvSpPr>
          <p:cNvPr id="2" name="Speech Bubble: Rectangle 1">
            <a:extLst>
              <a:ext uri="{FF2B5EF4-FFF2-40B4-BE49-F238E27FC236}">
                <a16:creationId xmlns:a16="http://schemas.microsoft.com/office/drawing/2014/main" id="{9B6F5EA4-C2B5-F733-F943-BC0BABB2E038}"/>
              </a:ext>
            </a:extLst>
          </p:cNvPr>
          <p:cNvSpPr/>
          <p:nvPr/>
        </p:nvSpPr>
        <p:spPr>
          <a:xfrm>
            <a:off x="533400" y="135611"/>
            <a:ext cx="1893434" cy="635914"/>
          </a:xfrm>
          <a:prstGeom prst="wedgeRectCallout">
            <a:avLst>
              <a:gd name="adj1" fmla="val 95727"/>
              <a:gd name="adj2" fmla="val 60282"/>
            </a:avLst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HK" sz="1200" dirty="0"/>
              <a:t>Selection of tags</a:t>
            </a:r>
          </a:p>
        </p:txBody>
      </p:sp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E304DADD-211F-9473-7D74-A9E069CA61D1}"/>
              </a:ext>
            </a:extLst>
          </p:cNvPr>
          <p:cNvSpPr/>
          <p:nvPr/>
        </p:nvSpPr>
        <p:spPr>
          <a:xfrm>
            <a:off x="466725" y="1469111"/>
            <a:ext cx="1893434" cy="635914"/>
          </a:xfrm>
          <a:prstGeom prst="wedgeRectCallout">
            <a:avLst>
              <a:gd name="adj1" fmla="val 108303"/>
              <a:gd name="adj2" fmla="val 22836"/>
            </a:avLst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HK" sz="1200" dirty="0"/>
              <a:t>Fill in free text</a:t>
            </a:r>
          </a:p>
        </p:txBody>
      </p:sp>
      <p:sp>
        <p:nvSpPr>
          <p:cNvPr id="6" name="Speech Bubble: Rectangle 5">
            <a:extLst>
              <a:ext uri="{FF2B5EF4-FFF2-40B4-BE49-F238E27FC236}">
                <a16:creationId xmlns:a16="http://schemas.microsoft.com/office/drawing/2014/main" id="{18B08CF9-543D-AD85-7E45-95EAABDD7CCF}"/>
              </a:ext>
            </a:extLst>
          </p:cNvPr>
          <p:cNvSpPr/>
          <p:nvPr/>
        </p:nvSpPr>
        <p:spPr>
          <a:xfrm>
            <a:off x="464684" y="3178848"/>
            <a:ext cx="1893434" cy="635914"/>
          </a:xfrm>
          <a:prstGeom prst="wedgeRectCallout">
            <a:avLst>
              <a:gd name="adj1" fmla="val 96733"/>
              <a:gd name="adj2" fmla="val 46801"/>
            </a:avLst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HK" sz="1200" dirty="0"/>
              <a:t>Existing data fields</a:t>
            </a:r>
          </a:p>
        </p:txBody>
      </p:sp>
    </p:spTree>
    <p:extLst>
      <p:ext uri="{BB962C8B-B14F-4D97-AF65-F5344CB8AC3E}">
        <p14:creationId xmlns:p14="http://schemas.microsoft.com/office/powerpoint/2010/main" val="1342554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F583461-C463-E389-BCE9-5D512221A1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5777"/>
            <a:ext cx="12192000" cy="6186445"/>
          </a:xfrm>
          <a:prstGeom prst="rect">
            <a:avLst/>
          </a:prstGeom>
        </p:spPr>
      </p:pic>
      <p:sp>
        <p:nvSpPr>
          <p:cNvPr id="2" name="Speech Bubble: Rectangle 1">
            <a:extLst>
              <a:ext uri="{FF2B5EF4-FFF2-40B4-BE49-F238E27FC236}">
                <a16:creationId xmlns:a16="http://schemas.microsoft.com/office/drawing/2014/main" id="{3A10F16A-E506-20CD-C33F-6F63E9527202}"/>
              </a:ext>
            </a:extLst>
          </p:cNvPr>
          <p:cNvSpPr/>
          <p:nvPr/>
        </p:nvSpPr>
        <p:spPr>
          <a:xfrm>
            <a:off x="76200" y="230861"/>
            <a:ext cx="1893434" cy="635914"/>
          </a:xfrm>
          <a:prstGeom prst="wedgeRectCallout">
            <a:avLst>
              <a:gd name="adj1" fmla="val 95727"/>
              <a:gd name="adj2" fmla="val 60282"/>
            </a:avLst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HK" sz="1200" dirty="0"/>
              <a:t>Contact and Social</a:t>
            </a:r>
          </a:p>
        </p:txBody>
      </p:sp>
    </p:spTree>
    <p:extLst>
      <p:ext uri="{BB962C8B-B14F-4D97-AF65-F5344CB8AC3E}">
        <p14:creationId xmlns:p14="http://schemas.microsoft.com/office/powerpoint/2010/main" val="898038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E93BF-3D47-E44E-6288-2BCD66BE2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HK" dirty="0"/>
              <a:t>Roles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63AEF7-6E1B-AF18-05FF-0862CE5251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System</a:t>
            </a:r>
            <a:r>
              <a:rPr lang="en-US" dirty="0"/>
              <a:t>: Admin for IHK and FV to use and manage</a:t>
            </a:r>
          </a:p>
          <a:p>
            <a:r>
              <a:rPr lang="en-US" b="1" dirty="0"/>
              <a:t>Companies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Technology Companies</a:t>
            </a:r>
          </a:p>
          <a:p>
            <a:pPr lvl="1"/>
            <a:r>
              <a:rPr lang="en-US" dirty="0"/>
              <a:t>3 existing Champions (rename needed)</a:t>
            </a:r>
          </a:p>
          <a:p>
            <a:pPr lvl="1"/>
            <a:r>
              <a:rPr lang="en-US" dirty="0"/>
              <a:t>planning to add 2 more new roles</a:t>
            </a:r>
          </a:p>
          <a:p>
            <a:r>
              <a:rPr lang="en-US" b="1" dirty="0"/>
              <a:t>User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Anonymous (read only, 5 video browsing,</a:t>
            </a:r>
          </a:p>
          <a:p>
            <a:pPr lvl="1"/>
            <a:r>
              <a:rPr lang="en-US" dirty="0"/>
              <a:t>Registered: fall into one of the Company role</a:t>
            </a:r>
          </a:p>
          <a:p>
            <a:endParaRPr lang="en-HK" dirty="0"/>
          </a:p>
        </p:txBody>
      </p:sp>
    </p:spTree>
    <p:extLst>
      <p:ext uri="{BB962C8B-B14F-4D97-AF65-F5344CB8AC3E}">
        <p14:creationId xmlns:p14="http://schemas.microsoft.com/office/powerpoint/2010/main" val="287356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5D58C-7AE6-0823-835C-313968D70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HK" dirty="0"/>
              <a:t>YouTube and File Application and Review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959DFB-F4B7-A9B6-603C-36DF51B5F0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Registration and Setup company</a:t>
            </a:r>
          </a:p>
          <a:p>
            <a:pPr lvl="1"/>
            <a:r>
              <a:rPr lang="en-US" dirty="0"/>
              <a:t>1. Anonymous browse public content</a:t>
            </a:r>
          </a:p>
          <a:p>
            <a:pPr lvl="1"/>
            <a:r>
              <a:rPr lang="en-US" dirty="0"/>
              <a:t>2. user self service registration with roles</a:t>
            </a:r>
          </a:p>
          <a:p>
            <a:pPr lvl="1"/>
            <a:r>
              <a:rPr lang="en-US" dirty="0"/>
              <a:t>3. user self service create company</a:t>
            </a:r>
          </a:p>
          <a:p>
            <a:r>
              <a:rPr lang="en-US" dirty="0"/>
              <a:t>Upload and Apply for Video/File Publishing</a:t>
            </a:r>
          </a:p>
          <a:p>
            <a:pPr lvl="1"/>
            <a:r>
              <a:rPr lang="en-US" dirty="0"/>
              <a:t>4. user (company) apply for Video Publish</a:t>
            </a:r>
          </a:p>
          <a:p>
            <a:pPr lvl="1"/>
            <a:r>
              <a:rPr lang="en-US" dirty="0"/>
              <a:t>5. user (company) apply for Doc (PPT/PDF) Publish</a:t>
            </a:r>
          </a:p>
          <a:p>
            <a:r>
              <a:rPr lang="en-US" dirty="0"/>
              <a:t>Admin Review and Approval</a:t>
            </a:r>
          </a:p>
          <a:p>
            <a:pPr lvl="1"/>
            <a:r>
              <a:rPr lang="en-US" dirty="0"/>
              <a:t>6. Admin Review the submission</a:t>
            </a:r>
          </a:p>
          <a:p>
            <a:pPr lvl="1"/>
            <a:r>
              <a:rPr lang="en-US" dirty="0"/>
              <a:t>Either Approve or Reject</a:t>
            </a:r>
          </a:p>
          <a:p>
            <a:r>
              <a:rPr lang="en-US" dirty="0"/>
              <a:t>Admin can take down the published video/doc anytime</a:t>
            </a:r>
          </a:p>
        </p:txBody>
      </p:sp>
    </p:spTree>
    <p:extLst>
      <p:ext uri="{BB962C8B-B14F-4D97-AF65-F5344CB8AC3E}">
        <p14:creationId xmlns:p14="http://schemas.microsoft.com/office/powerpoint/2010/main" val="1055289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05DEF-DFDC-D595-A8D0-83007A9EB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HK" dirty="0"/>
              <a:t>Event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FF63BD-3E01-EA92-2BC6-2FB4693ADC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 Admin to create and manage event</a:t>
            </a:r>
          </a:p>
          <a:p>
            <a:r>
              <a:rPr lang="en-US" dirty="0"/>
              <a:t>2. Member to search and enroll</a:t>
            </a:r>
          </a:p>
          <a:p>
            <a:r>
              <a:rPr lang="en-US" dirty="0"/>
              <a:t>3. Admin to review registration (auto/manual)</a:t>
            </a:r>
          </a:p>
          <a:p>
            <a:r>
              <a:rPr lang="en-US" dirty="0"/>
              <a:t>4. System notification to enrolled members, Confirmation, reschedule/cancel/update, Thankyou</a:t>
            </a:r>
          </a:p>
          <a:p>
            <a:r>
              <a:rPr lang="en-US" dirty="0"/>
              <a:t>5. Member cancel registration</a:t>
            </a:r>
            <a:endParaRPr lang="en-HK" dirty="0"/>
          </a:p>
        </p:txBody>
      </p:sp>
    </p:spTree>
    <p:extLst>
      <p:ext uri="{BB962C8B-B14F-4D97-AF65-F5344CB8AC3E}">
        <p14:creationId xmlns:p14="http://schemas.microsoft.com/office/powerpoint/2010/main" val="1175795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5BBCA2E-A638-56AC-9973-058BAFC88F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816" y="171364"/>
            <a:ext cx="12192000" cy="651527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8E0350B-9F2C-9D85-2824-9573AF09E747}"/>
              </a:ext>
            </a:extLst>
          </p:cNvPr>
          <p:cNvSpPr/>
          <p:nvPr/>
        </p:nvSpPr>
        <p:spPr>
          <a:xfrm>
            <a:off x="630936" y="1929384"/>
            <a:ext cx="3182112" cy="1078992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HK" dirty="0"/>
              <a:t>Login: </a:t>
            </a:r>
          </a:p>
          <a:p>
            <a:pPr algn="ctr"/>
            <a:r>
              <a:rPr lang="en-HK" dirty="0"/>
              <a:t>Chose your interest tags</a:t>
            </a:r>
          </a:p>
          <a:p>
            <a:pPr algn="ctr"/>
            <a:r>
              <a:rPr lang="en-HK" dirty="0"/>
              <a:t>11 subsectors + startup (GFT)</a:t>
            </a:r>
          </a:p>
          <a:p>
            <a:pPr algn="ctr"/>
            <a:r>
              <a:rPr lang="en-HK" dirty="0"/>
              <a:t>+ Geography</a:t>
            </a:r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5121A12-87EB-372F-8817-6CCF0AEC162A}"/>
              </a:ext>
            </a:extLst>
          </p:cNvPr>
          <p:cNvSpPr/>
          <p:nvPr/>
        </p:nvSpPr>
        <p:spPr>
          <a:xfrm>
            <a:off x="3429000" y="4175760"/>
            <a:ext cx="3182112" cy="107899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HK" dirty="0"/>
              <a:t>Find new tech ! </a:t>
            </a:r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66D6B7-5FA2-E9F0-7940-433CBF5812C8}"/>
              </a:ext>
            </a:extLst>
          </p:cNvPr>
          <p:cNvSpPr/>
          <p:nvPr/>
        </p:nvSpPr>
        <p:spPr>
          <a:xfrm>
            <a:off x="6858000" y="3008376"/>
            <a:ext cx="3182112" cy="107899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HK" dirty="0"/>
              <a:t>Find an Investor / </a:t>
            </a:r>
            <a:r>
              <a:rPr lang="en-US" dirty="0"/>
              <a:t>financial institution</a:t>
            </a: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27394DB-6296-AF36-488E-72096089D8E5}"/>
              </a:ext>
            </a:extLst>
          </p:cNvPr>
          <p:cNvSpPr/>
          <p:nvPr/>
        </p:nvSpPr>
        <p:spPr>
          <a:xfrm>
            <a:off x="6858000" y="4175760"/>
            <a:ext cx="3182112" cy="107899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HK" dirty="0"/>
              <a:t>Upload/ Manage your profile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FF7E3F8-87A0-3B1C-D347-26739EEDEB14}"/>
              </a:ext>
            </a:extLst>
          </p:cNvPr>
          <p:cNvSpPr/>
          <p:nvPr/>
        </p:nvSpPr>
        <p:spPr>
          <a:xfrm>
            <a:off x="3346704" y="5431198"/>
            <a:ext cx="3182112" cy="1078992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HK" dirty="0"/>
              <a:t>Upload 1)video and 2) publications</a:t>
            </a:r>
          </a:p>
          <a:p>
            <a:pPr algn="ctr"/>
            <a:r>
              <a:rPr lang="en-HK" dirty="0"/>
              <a:t>Only for backend allowed accounts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867FC5-29BF-9D9D-925E-F882BDF14780}"/>
              </a:ext>
            </a:extLst>
          </p:cNvPr>
          <p:cNvSpPr/>
          <p:nvPr/>
        </p:nvSpPr>
        <p:spPr>
          <a:xfrm>
            <a:off x="3479292" y="2964349"/>
            <a:ext cx="3182112" cy="107899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HK" dirty="0"/>
              <a:t>What’s up?</a:t>
            </a:r>
          </a:p>
          <a:p>
            <a:pPr algn="ctr"/>
            <a:r>
              <a:rPr lang="en-HK" dirty="0"/>
              <a:t>Tokenization, AI and community news</a:t>
            </a:r>
            <a:endParaRPr lang="en-GB" dirty="0"/>
          </a:p>
        </p:txBody>
      </p:sp>
      <p:sp>
        <p:nvSpPr>
          <p:cNvPr id="10" name="Speech Bubble: Rectangle 9">
            <a:extLst>
              <a:ext uri="{FF2B5EF4-FFF2-40B4-BE49-F238E27FC236}">
                <a16:creationId xmlns:a16="http://schemas.microsoft.com/office/drawing/2014/main" id="{437BDE26-E80A-2436-CC03-62D18E29CAD4}"/>
              </a:ext>
            </a:extLst>
          </p:cNvPr>
          <p:cNvSpPr/>
          <p:nvPr/>
        </p:nvSpPr>
        <p:spPr>
          <a:xfrm>
            <a:off x="3794193" y="1110674"/>
            <a:ext cx="3063807" cy="642264"/>
          </a:xfrm>
          <a:prstGeom prst="wedgeRectCallout">
            <a:avLst>
              <a:gd name="adj1" fmla="val 26007"/>
              <a:gd name="adj2" fmla="val 281690"/>
            </a:avLst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HK" sz="1200" dirty="0"/>
              <a:t>Redirect to news and insight page</a:t>
            </a:r>
          </a:p>
        </p:txBody>
      </p:sp>
      <p:sp>
        <p:nvSpPr>
          <p:cNvPr id="11" name="Speech Bubble: Rectangle 10">
            <a:extLst>
              <a:ext uri="{FF2B5EF4-FFF2-40B4-BE49-F238E27FC236}">
                <a16:creationId xmlns:a16="http://schemas.microsoft.com/office/drawing/2014/main" id="{EE410196-7533-7EC1-0BA0-C67214123DB7}"/>
              </a:ext>
            </a:extLst>
          </p:cNvPr>
          <p:cNvSpPr/>
          <p:nvPr/>
        </p:nvSpPr>
        <p:spPr>
          <a:xfrm>
            <a:off x="7527993" y="1576492"/>
            <a:ext cx="3063807" cy="642264"/>
          </a:xfrm>
          <a:prstGeom prst="wedgeRectCallout">
            <a:avLst>
              <a:gd name="adj1" fmla="val 26629"/>
              <a:gd name="adj2" fmla="val 210504"/>
            </a:avLst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HK" sz="1200" dirty="0"/>
              <a:t>Jump to Ecosystem Directory</a:t>
            </a:r>
          </a:p>
        </p:txBody>
      </p:sp>
      <p:sp>
        <p:nvSpPr>
          <p:cNvPr id="12" name="Speech Bubble: Rectangle 11">
            <a:extLst>
              <a:ext uri="{FF2B5EF4-FFF2-40B4-BE49-F238E27FC236}">
                <a16:creationId xmlns:a16="http://schemas.microsoft.com/office/drawing/2014/main" id="{8BFB3026-F53E-C590-D743-4ABB06D0343B}"/>
              </a:ext>
            </a:extLst>
          </p:cNvPr>
          <p:cNvSpPr/>
          <p:nvPr/>
        </p:nvSpPr>
        <p:spPr>
          <a:xfrm>
            <a:off x="0" y="5649562"/>
            <a:ext cx="3063807" cy="642264"/>
          </a:xfrm>
          <a:prstGeom prst="wedgeRectCallout">
            <a:avLst>
              <a:gd name="adj1" fmla="val 72018"/>
              <a:gd name="adj2" fmla="val -188432"/>
            </a:avLst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HK" sz="1200" dirty="0"/>
              <a:t>Jump to YouTube style Video wall</a:t>
            </a:r>
          </a:p>
        </p:txBody>
      </p:sp>
      <p:sp>
        <p:nvSpPr>
          <p:cNvPr id="13" name="Speech Bubble: Rectangle 12">
            <a:extLst>
              <a:ext uri="{FF2B5EF4-FFF2-40B4-BE49-F238E27FC236}">
                <a16:creationId xmlns:a16="http://schemas.microsoft.com/office/drawing/2014/main" id="{63608A47-7A8C-5493-59F2-74FEB8581029}"/>
              </a:ext>
            </a:extLst>
          </p:cNvPr>
          <p:cNvSpPr/>
          <p:nvPr/>
        </p:nvSpPr>
        <p:spPr>
          <a:xfrm>
            <a:off x="7613718" y="5970694"/>
            <a:ext cx="3063807" cy="642264"/>
          </a:xfrm>
          <a:prstGeom prst="wedgeRectCallout">
            <a:avLst>
              <a:gd name="adj1" fmla="val -17828"/>
              <a:gd name="adj2" fmla="val -188432"/>
            </a:avLst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HK" sz="1200" dirty="0"/>
              <a:t>Jump  to Company profile management</a:t>
            </a:r>
          </a:p>
        </p:txBody>
      </p:sp>
    </p:spTree>
    <p:extLst>
      <p:ext uri="{BB962C8B-B14F-4D97-AF65-F5344CB8AC3E}">
        <p14:creationId xmlns:p14="http://schemas.microsoft.com/office/powerpoint/2010/main" val="2061922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4FDBD-0BB0-115C-36F3-D87393A9A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HK" dirty="0"/>
              <a:t>Tagging selection upon Registration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9D2259-34CF-8B2D-1ECD-5EE7D33F39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Option to enrich profile on first time registration or later in profile</a:t>
            </a:r>
          </a:p>
          <a:p>
            <a:endParaRPr lang="en-US" dirty="0"/>
          </a:p>
          <a:p>
            <a:r>
              <a:rPr lang="en-US" dirty="0"/>
              <a:t>3 sets of tag groups</a:t>
            </a:r>
          </a:p>
          <a:p>
            <a:r>
              <a:rPr lang="en-US" dirty="0"/>
              <a:t>1. 11 subsectors, (multi select options)</a:t>
            </a:r>
          </a:p>
          <a:p>
            <a:r>
              <a:rPr lang="en-US" dirty="0"/>
              <a:t>2. Startup (checkbox)</a:t>
            </a:r>
          </a:p>
          <a:p>
            <a:r>
              <a:rPr lang="en-US" dirty="0"/>
              <a:t>3. Geography (multi select options)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>
                <a:solidFill>
                  <a:srgbClr val="FF0000"/>
                </a:solidFill>
              </a:rPr>
              <a:t>Remark, need tagging list (Deadline?) configurable</a:t>
            </a:r>
          </a:p>
          <a:p>
            <a:r>
              <a:rPr lang="en-US" dirty="0">
                <a:solidFill>
                  <a:srgbClr val="FF0000"/>
                </a:solidFill>
              </a:rPr>
              <a:t>Tag Category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Tags</a:t>
            </a:r>
          </a:p>
          <a:p>
            <a:r>
              <a:rPr lang="en-US" dirty="0">
                <a:solidFill>
                  <a:srgbClr val="FF0000"/>
                </a:solidFill>
              </a:rPr>
              <a:t>Applicable to Company, video, doc etc.</a:t>
            </a:r>
            <a:endParaRPr lang="en-HK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509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8C41E60-AFE3-D5C3-C6AF-26F1787839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364"/>
            <a:ext cx="12192000" cy="651527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5EAD748-156D-D60B-B4FB-EC4830F0323E}"/>
              </a:ext>
            </a:extLst>
          </p:cNvPr>
          <p:cNvSpPr/>
          <p:nvPr/>
        </p:nvSpPr>
        <p:spPr>
          <a:xfrm>
            <a:off x="1569720" y="886630"/>
            <a:ext cx="8351520" cy="442603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HK" dirty="0"/>
              <a:t>No need</a:t>
            </a:r>
          </a:p>
        </p:txBody>
      </p:sp>
    </p:spTree>
    <p:extLst>
      <p:ext uri="{BB962C8B-B14F-4D97-AF65-F5344CB8AC3E}">
        <p14:creationId xmlns:p14="http://schemas.microsoft.com/office/powerpoint/2010/main" val="11975156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6D15969-F32B-7C8D-1503-E853E58F62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364"/>
            <a:ext cx="12192000" cy="651527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3483FC7-C740-9B52-BAC3-AB8245B01D47}"/>
              </a:ext>
            </a:extLst>
          </p:cNvPr>
          <p:cNvSpPr/>
          <p:nvPr/>
        </p:nvSpPr>
        <p:spPr>
          <a:xfrm>
            <a:off x="2520696" y="4937760"/>
            <a:ext cx="3761232" cy="46634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HK" dirty="0"/>
              <a:t>Tokenization assets + platforms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CCF1C43-926D-6DF0-FA1F-CA3C00BC78FE}"/>
              </a:ext>
            </a:extLst>
          </p:cNvPr>
          <p:cNvSpPr/>
          <p:nvPr/>
        </p:nvSpPr>
        <p:spPr>
          <a:xfrm>
            <a:off x="9363456" y="975360"/>
            <a:ext cx="2456688" cy="46634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HK" dirty="0"/>
              <a:t>News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CA21585-5799-6075-7021-89544447D3E1}"/>
              </a:ext>
            </a:extLst>
          </p:cNvPr>
          <p:cNvSpPr/>
          <p:nvPr/>
        </p:nvSpPr>
        <p:spPr>
          <a:xfrm>
            <a:off x="9363456" y="1594104"/>
            <a:ext cx="2456688" cy="46634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HK" dirty="0"/>
              <a:t>Publications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AECEC7-F20B-5254-F26D-BAFED22834C7}"/>
              </a:ext>
            </a:extLst>
          </p:cNvPr>
          <p:cNvSpPr/>
          <p:nvPr/>
        </p:nvSpPr>
        <p:spPr>
          <a:xfrm>
            <a:off x="2392680" y="1133180"/>
            <a:ext cx="2456688" cy="46634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HK" dirty="0"/>
              <a:t>AI in Fintech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4634192-455A-B3F3-CEA3-D99AAD5F7111}"/>
              </a:ext>
            </a:extLst>
          </p:cNvPr>
          <p:cNvSpPr/>
          <p:nvPr/>
        </p:nvSpPr>
        <p:spPr>
          <a:xfrm>
            <a:off x="2392680" y="3035470"/>
            <a:ext cx="3422904" cy="46634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HK" dirty="0"/>
              <a:t>AI + </a:t>
            </a:r>
            <a:r>
              <a:rPr lang="en-HK" dirty="0" err="1"/>
              <a:t>Onchain</a:t>
            </a:r>
            <a:r>
              <a:rPr lang="en-HK" dirty="0"/>
              <a:t> Security, Reg tech</a:t>
            </a:r>
          </a:p>
        </p:txBody>
      </p:sp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3D3A1233-47C0-444F-5209-623ECEA31EFD}"/>
              </a:ext>
            </a:extLst>
          </p:cNvPr>
          <p:cNvSpPr/>
          <p:nvPr/>
        </p:nvSpPr>
        <p:spPr>
          <a:xfrm>
            <a:off x="5815584" y="171364"/>
            <a:ext cx="3063807" cy="1357884"/>
          </a:xfrm>
          <a:prstGeom prst="wedgeRectCallout">
            <a:avLst>
              <a:gd name="adj1" fmla="val -84358"/>
              <a:gd name="adj2" fmla="val 45505"/>
            </a:avLst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dirty="0"/>
              <a:t>Subpage of the Video Wall, showing company video with tagging of</a:t>
            </a:r>
          </a:p>
          <a:p>
            <a:r>
              <a:rPr lang="en-US" sz="1200" dirty="0"/>
              <a:t>1. AI</a:t>
            </a:r>
          </a:p>
          <a:p>
            <a:r>
              <a:rPr lang="en-US" sz="1200" dirty="0"/>
              <a:t>2. On chain Security</a:t>
            </a:r>
          </a:p>
          <a:p>
            <a:r>
              <a:rPr lang="en-US" sz="1200" dirty="0"/>
              <a:t>3. Reg Tech</a:t>
            </a:r>
          </a:p>
          <a:p>
            <a:r>
              <a:rPr lang="en-US" sz="1200" dirty="0"/>
              <a:t>4. Tokenization assets</a:t>
            </a:r>
          </a:p>
          <a:p>
            <a:r>
              <a:rPr lang="en-US" sz="1200" dirty="0"/>
              <a:t>5. Platform</a:t>
            </a:r>
            <a:endParaRPr lang="en-HK" sz="1200" dirty="0"/>
          </a:p>
        </p:txBody>
      </p:sp>
    </p:spTree>
    <p:extLst>
      <p:ext uri="{BB962C8B-B14F-4D97-AF65-F5344CB8AC3E}">
        <p14:creationId xmlns:p14="http://schemas.microsoft.com/office/powerpoint/2010/main" val="27895997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373B327993184A8C4EB8265F49BE81" ma:contentTypeVersion="3" ma:contentTypeDescription="Create a new document." ma:contentTypeScope="" ma:versionID="1be5af3f52c8d5d4e42dcc93db94d510">
  <xsd:schema xmlns:xsd="http://www.w3.org/2001/XMLSchema" xmlns:xs="http://www.w3.org/2001/XMLSchema" xmlns:p="http://schemas.microsoft.com/office/2006/metadata/properties" xmlns:ns2="bfb5e39a-381e-4e2e-a7a7-1b51108dbcf0" targetNamespace="http://schemas.microsoft.com/office/2006/metadata/properties" ma:root="true" ma:fieldsID="52b59cb25592ff1f7d4d19cd7372c4fa" ns2:_="">
    <xsd:import namespace="bfb5e39a-381e-4e2e-a7a7-1b51108dbc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b5e39a-381e-4e2e-a7a7-1b51108dbc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14883E0-16BF-4964-A6D2-D3797B681CF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E2388DA-B8E7-482A-B56F-8AD0FB3C6D4B}">
  <ds:schemaRefs>
    <ds:schemaRef ds:uri="http://schemas.microsoft.com/office/2006/metadata/properties"/>
    <ds:schemaRef ds:uri="http://purl.org/dc/terms/"/>
    <ds:schemaRef ds:uri="http://www.w3.org/XML/1998/namespace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bfb5e39a-381e-4e2e-a7a7-1b51108dbcf0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950F255-58CF-47FD-85B5-B0C0E06D49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fb5e39a-381e-4e2e-a7a7-1b51108dbc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444</TotalTime>
  <Words>722</Words>
  <Application>Microsoft Office PowerPoint</Application>
  <PresentationFormat>Widescreen</PresentationFormat>
  <Paragraphs>129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IHK Fast Track Connect update mockup</vt:lpstr>
      <vt:lpstr>Scope of Work</vt:lpstr>
      <vt:lpstr>Roles</vt:lpstr>
      <vt:lpstr>YouTube and File Application and Review Process</vt:lpstr>
      <vt:lpstr>Event Management</vt:lpstr>
      <vt:lpstr>PowerPoint Presentation</vt:lpstr>
      <vt:lpstr>Tagging selection upon Registration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Company Profile Page Layout</vt:lpstr>
      <vt:lpstr>Data fields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Leung Ting Hong (p)</dc:creator>
  <cp:lastModifiedBy>Leung Ting Hong (p)</cp:lastModifiedBy>
  <cp:revision>10</cp:revision>
  <dcterms:created xsi:type="dcterms:W3CDTF">2026-02-05T08:10:51Z</dcterms:created>
  <dcterms:modified xsi:type="dcterms:W3CDTF">2026-04-09T02:44:42Z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0x01010007373B327993184A8C4EB8265F49BE81</vt:lpwstr>
  </property>
</Properties>
</file>